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22" r:id="rId2"/>
    <p:sldId id="259" r:id="rId3"/>
    <p:sldId id="294" r:id="rId4"/>
    <p:sldId id="323" r:id="rId5"/>
    <p:sldId id="324" r:id="rId6"/>
    <p:sldId id="328" r:id="rId7"/>
    <p:sldId id="329" r:id="rId8"/>
    <p:sldId id="325" r:id="rId9"/>
    <p:sldId id="321" r:id="rId10"/>
    <p:sldId id="330" r:id="rId11"/>
    <p:sldId id="326" r:id="rId12"/>
    <p:sldId id="297" r:id="rId13"/>
  </p:sldIdLst>
  <p:sldSz cx="12190413" cy="6859588"/>
  <p:notesSz cx="6858000" cy="9144000"/>
  <p:embeddedFontLst>
    <p:embeddedFont>
      <p:font typeface="Noto Sans" panose="020B0600000101010101" charset="0"/>
      <p:regular r:id="rId16"/>
      <p:bold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CECD"/>
    <a:srgbClr val="010409"/>
    <a:srgbClr val="377373"/>
    <a:srgbClr val="638B45"/>
    <a:srgbClr val="CECECD"/>
    <a:srgbClr val="000000"/>
    <a:srgbClr val="B9A88E"/>
    <a:srgbClr val="79757C"/>
    <a:srgbClr val="D3987F"/>
    <a:srgbClr val="6874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792" autoAdjust="0"/>
  </p:normalViewPr>
  <p:slideViewPr>
    <p:cSldViewPr>
      <p:cViewPr varScale="1">
        <p:scale>
          <a:sx n="87" d="100"/>
          <a:sy n="87" d="100"/>
        </p:scale>
        <p:origin x="56" y="1680"/>
      </p:cViewPr>
      <p:guideLst>
        <p:guide orient="horz" pos="2160"/>
        <p:guide pos="2880"/>
        <p:guide orient="horz" pos="2161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2021-06-19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2021-06-19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6114256" y="4394881"/>
            <a:ext cx="7272808" cy="54708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2000" kern="1200" baseline="0" dirty="0">
                <a:solidFill>
                  <a:schemeClr val="tx1"/>
                </a:solidFill>
                <a:effectLst/>
                <a:latin typeface="Noto Sans" pitchFamily="34" charset="0"/>
                <a:ea typeface="맑은 고딕" pitchFamily="50" charset="-127"/>
                <a:cs typeface="+mj-cs"/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6095206" y="2349674"/>
            <a:ext cx="7272808" cy="204520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Noto Sans" pitchFamily="34" charset="0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500" baseline="0">
                <a:solidFill>
                  <a:schemeClr val="bg1"/>
                </a:solidFill>
                <a:latin typeface="Noto Sans" pitchFamily="34" charset="0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/>
              <a:t>Replaced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520" y="189434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ctr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rgbClr val="6FCECD"/>
                </a:solidFill>
                <a:effectLst/>
                <a:latin typeface="Noto Sans" pitchFamily="34" charset="0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2021-06-19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521" y="189434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Noto Sans" pitchFamily="34" charset="0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/>
              <a:t>Replaced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grpSp>
        <p:nvGrpSpPr>
          <p:cNvPr id="9" name="그룹 8"/>
          <p:cNvGrpSpPr/>
          <p:nvPr userDrawn="1"/>
        </p:nvGrpSpPr>
        <p:grpSpPr>
          <a:xfrm>
            <a:off x="0" y="1571501"/>
            <a:ext cx="5256585" cy="3716586"/>
            <a:chOff x="0" y="1571501"/>
            <a:chExt cx="5256585" cy="3716586"/>
          </a:xfrm>
        </p:grpSpPr>
        <p:sp>
          <p:nvSpPr>
            <p:cNvPr id="10" name="직사각형 9"/>
            <p:cNvSpPr/>
            <p:nvPr/>
          </p:nvSpPr>
          <p:spPr>
            <a:xfrm>
              <a:off x="0" y="1571501"/>
              <a:ext cx="5256585" cy="3716586"/>
            </a:xfrm>
            <a:prstGeom prst="rect">
              <a:avLst/>
            </a:prstGeom>
            <a:solidFill>
              <a:srgbClr val="37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51" t="50789" r="1401" b="32450"/>
            <a:stretch/>
          </p:blipFill>
          <p:spPr>
            <a:xfrm>
              <a:off x="184275" y="3644881"/>
              <a:ext cx="5040560" cy="1149304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7251" t="30397" r="1401" b="65929"/>
            <a:stretch/>
          </p:blipFill>
          <p:spPr>
            <a:xfrm>
              <a:off x="184275" y="1809741"/>
              <a:ext cx="5040560" cy="251901"/>
            </a:xfrm>
            <a:prstGeom prst="rect">
              <a:avLst/>
            </a:prstGeom>
          </p:spPr>
        </p:pic>
      </p:grp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2021-06-19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872530" y="2004492"/>
            <a:ext cx="6187503" cy="24035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Noto Sans" pitchFamily="34" charset="0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2021-06-19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부제목 7"/>
          <p:cNvSpPr>
            <a:spLocks noGrp="1"/>
          </p:cNvSpPr>
          <p:nvPr>
            <p:ph type="subTitle" idx="1"/>
          </p:nvPr>
        </p:nvSpPr>
        <p:spPr>
          <a:xfrm>
            <a:off x="6114256" y="4392960"/>
            <a:ext cx="5832648" cy="547081"/>
          </a:xfrm>
        </p:spPr>
        <p:txBody>
          <a:bodyPr/>
          <a:lstStyle/>
          <a:p>
            <a:r>
              <a:rPr lang="en-US" altLang="ko-KR" dirty="0" err="1">
                <a:solidFill>
                  <a:srgbClr val="010409"/>
                </a:solidFill>
              </a:rPr>
              <a:t>DataBase</a:t>
            </a:r>
            <a:r>
              <a:rPr lang="en-US" altLang="ko-KR" dirty="0">
                <a:solidFill>
                  <a:srgbClr val="010409"/>
                </a:solidFill>
              </a:rPr>
              <a:t> Project / 171571 </a:t>
            </a:r>
            <a:r>
              <a:rPr lang="ko-KR" altLang="en-US" dirty="0" err="1">
                <a:solidFill>
                  <a:srgbClr val="010409"/>
                </a:solidFill>
              </a:rPr>
              <a:t>박선후</a:t>
            </a:r>
            <a:endParaRPr lang="en-US" altLang="ko-KR" dirty="0">
              <a:solidFill>
                <a:srgbClr val="010409"/>
              </a:solidFill>
            </a:endParaRPr>
          </a:p>
        </p:txBody>
      </p:sp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6095206" y="2314341"/>
            <a:ext cx="5832648" cy="2045207"/>
          </a:xfrm>
        </p:spPr>
        <p:txBody>
          <a:bodyPr/>
          <a:lstStyle/>
          <a:p>
            <a:r>
              <a:rPr lang="ko-KR" altLang="en-US" b="1" dirty="0"/>
              <a:t>카페 통합 관리</a:t>
            </a:r>
            <a:br>
              <a:rPr lang="en-US" altLang="ko-KR" b="1" dirty="0"/>
            </a:br>
            <a:r>
              <a:rPr lang="ko-KR" altLang="en-US" b="1" dirty="0"/>
              <a:t>시스템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1441EFE-F3C3-4200-9FC4-987F7AACD45C}"/>
              </a:ext>
            </a:extLst>
          </p:cNvPr>
          <p:cNvSpPr/>
          <p:nvPr/>
        </p:nvSpPr>
        <p:spPr>
          <a:xfrm>
            <a:off x="118542" y="1197546"/>
            <a:ext cx="11953328" cy="5472608"/>
          </a:xfrm>
          <a:prstGeom prst="rect">
            <a:avLst/>
          </a:prstGeom>
          <a:solidFill>
            <a:srgbClr val="6FCEC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언어 및 도구</a:t>
            </a:r>
          </a:p>
        </p:txBody>
      </p:sp>
      <p:pic>
        <p:nvPicPr>
          <p:cNvPr id="1026" name="Picture 2" descr="넷빈즈 11.2, OpenJDK 13, JavaFX 개발환경 설정">
            <a:extLst>
              <a:ext uri="{FF2B5EF4-FFF2-40B4-BE49-F238E27FC236}">
                <a16:creationId xmlns:a16="http://schemas.microsoft.com/office/drawing/2014/main" id="{341F2933-87B9-4868-AD16-6324390B5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4268" y="1229897"/>
            <a:ext cx="7381875" cy="2581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4" descr="PHP - 위키백과, 우리 모두의 백과사전">
            <a:extLst>
              <a:ext uri="{FF2B5EF4-FFF2-40B4-BE49-F238E27FC236}">
                <a16:creationId xmlns:a16="http://schemas.microsoft.com/office/drawing/2014/main" id="{DF5D1A06-CD8A-423D-B410-9911E22C027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2013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PHP - 위키백과, 우리 모두의 백과사전">
            <a:extLst>
              <a:ext uri="{FF2B5EF4-FFF2-40B4-BE49-F238E27FC236}">
                <a16:creationId xmlns:a16="http://schemas.microsoft.com/office/drawing/2014/main" id="{F73214BB-E579-4A34-AC55-19EBBAEDF3C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13843" y="3429000"/>
            <a:ext cx="5185370" cy="5185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PHP - 위키백과, 우리 모두의 백과사전">
            <a:extLst>
              <a:ext uri="{FF2B5EF4-FFF2-40B4-BE49-F238E27FC236}">
                <a16:creationId xmlns:a16="http://schemas.microsoft.com/office/drawing/2014/main" id="{59C4ECB3-8A7B-464B-A57A-A811BF18FA2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4413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34" name="Picture 10" descr="PHP - 위키백과, 우리 모두의 백과사전">
            <a:extLst>
              <a:ext uri="{FF2B5EF4-FFF2-40B4-BE49-F238E27FC236}">
                <a16:creationId xmlns:a16="http://schemas.microsoft.com/office/drawing/2014/main" id="{8944AF7C-2933-4A4D-9A83-A39586C233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196" y="4120448"/>
            <a:ext cx="2914650" cy="157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ml] 이미지를 만드는 태그">
            <a:extLst>
              <a:ext uri="{FF2B5EF4-FFF2-40B4-BE49-F238E27FC236}">
                <a16:creationId xmlns:a16="http://schemas.microsoft.com/office/drawing/2014/main" id="{7C3B6723-418B-4B10-9B45-74564D1B1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3078" y="3901476"/>
            <a:ext cx="2438400" cy="187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MySQL 이모저모">
            <a:extLst>
              <a:ext uri="{FF2B5EF4-FFF2-40B4-BE49-F238E27FC236}">
                <a16:creationId xmlns:a16="http://schemas.microsoft.com/office/drawing/2014/main" id="{17D28D78-BA08-45C0-85DE-FF510DF2D0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7710" y="4034722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41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637838" y="2656211"/>
            <a:ext cx="3888432" cy="1090404"/>
            <a:chOff x="8598682" y="976754"/>
            <a:chExt cx="3888432" cy="1090404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8598682" y="1543938"/>
              <a:ext cx="3888432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2800" b="1" dirty="0">
                  <a:solidFill>
                    <a:schemeClr val="bg1"/>
                  </a:solidFill>
                  <a:latin typeface="Noto Sans" panose="020B0502040504020204" pitchFamily="34" charset="0"/>
                  <a:cs typeface="굴림" pitchFamily="50" charset="-127"/>
                </a:rPr>
                <a:t>시연</a:t>
              </a:r>
              <a:endParaRPr kumimoji="1" lang="en-US" altLang="ko-KR" sz="2800" b="1" dirty="0">
                <a:solidFill>
                  <a:schemeClr val="bg1"/>
                </a:solidFill>
                <a:latin typeface="Noto Sans" panose="020B0502040504020204" pitchFamily="34" charset="0"/>
                <a:cs typeface="굴림" pitchFamily="50" charset="-127"/>
              </a:endParaRP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0074846" y="976754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>
                  <a:solidFill>
                    <a:srgbClr val="6FCECD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굴림" pitchFamily="50" charset="-127"/>
                </a:rPr>
                <a:t>05</a:t>
              </a:r>
              <a:endParaRPr kumimoji="1" lang="ko-KR" altLang="ko-KR" sz="4000" b="1" dirty="0">
                <a:solidFill>
                  <a:srgbClr val="6FCECD"/>
                </a:solidFill>
                <a:latin typeface="Noto Sans" panose="020B0502040504020204" pitchFamily="34" charset="0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956A9A56-9CAA-4D89-A1AC-588AEA2A9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078" y="0"/>
            <a:ext cx="7067792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4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</a:t>
            </a:r>
            <a:br>
              <a:rPr lang="en-US" altLang="ko-KR" dirty="0"/>
            </a:br>
            <a:r>
              <a:rPr lang="en-US" altLang="ko-KR" dirty="0"/>
              <a:t>YOU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910630" y="4554697"/>
            <a:ext cx="3985915" cy="285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1200" dirty="0">
                <a:solidFill>
                  <a:srgbClr val="010409"/>
                </a:solidFill>
                <a:latin typeface="Arial" pitchFamily="34" charset="0"/>
                <a:cs typeface="굴림" pitchFamily="50" charset="-127"/>
              </a:rPr>
              <a:t>Take the first step of your career with </a:t>
            </a:r>
            <a:r>
              <a:rPr kumimoji="1" lang="en-US" altLang="ko-KR" sz="1200" dirty="0" err="1">
                <a:solidFill>
                  <a:srgbClr val="010409"/>
                </a:solidFill>
                <a:latin typeface="Arial" pitchFamily="34" charset="0"/>
                <a:cs typeface="굴림" pitchFamily="50" charset="-127"/>
              </a:rPr>
              <a:t>YESFORM</a:t>
            </a:r>
            <a:endParaRPr kumimoji="1" lang="en-US" altLang="ko-KR" sz="1200" dirty="0">
              <a:solidFill>
                <a:srgbClr val="010409"/>
              </a:solidFill>
              <a:latin typeface="Arial" pitchFamily="34" charset="0"/>
              <a:ea typeface="맑은 고딕" pitchFamily="50" charset="-127"/>
              <a:cs typeface="굴림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6311230" y="765498"/>
            <a:ext cx="3600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rgbClr val="6FCECD"/>
                </a:solidFill>
                <a:latin typeface="Noto Sans" panose="020B0502040504020204" pitchFamily="34" charset="0"/>
                <a:ea typeface="맑은 고딕" panose="020B0503020000020004" pitchFamily="50" charset="-127"/>
              </a:rPr>
              <a:t>CONTENTS</a:t>
            </a:r>
            <a:endParaRPr lang="ko-KR" altLang="en-US" sz="4400" b="1" dirty="0">
              <a:solidFill>
                <a:srgbClr val="6FCECD"/>
              </a:solidFill>
              <a:latin typeface="Noto Sans" panose="020B0502040504020204" pitchFamily="34" charset="0"/>
              <a:ea typeface="맑은 고딕" panose="020B0503020000020004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6239222" y="2186494"/>
            <a:ext cx="4464496" cy="523220"/>
            <a:chOff x="6239222" y="2186494"/>
            <a:chExt cx="4464496" cy="523220"/>
          </a:xfrm>
        </p:grpSpPr>
        <p:sp>
          <p:nvSpPr>
            <p:cNvPr id="46" name="TextBox 13"/>
            <p:cNvSpPr txBox="1">
              <a:spLocks noChangeArrowheads="1"/>
            </p:cNvSpPr>
            <p:nvPr/>
          </p:nvSpPr>
          <p:spPr bwMode="auto">
            <a:xfrm>
              <a:off x="6239222" y="2186494"/>
              <a:ext cx="720082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800" b="1" dirty="0">
                  <a:solidFill>
                    <a:srgbClr val="6FCECD"/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01.</a:t>
              </a:r>
              <a:endParaRPr lang="ko-KR" altLang="en-US" sz="2800" b="1" dirty="0">
                <a:solidFill>
                  <a:srgbClr val="6FCECD"/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47" name="Text Box 5"/>
            <p:cNvSpPr txBox="1">
              <a:spLocks noChangeArrowheads="1"/>
            </p:cNvSpPr>
            <p:nvPr/>
          </p:nvSpPr>
          <p:spPr bwMode="auto">
            <a:xfrm>
              <a:off x="6978897" y="2248049"/>
              <a:ext cx="372482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b="1" dirty="0">
                  <a:solidFill>
                    <a:schemeClr val="bg1"/>
                  </a:solidFill>
                  <a:latin typeface="Noto Sans" panose="020B0502040504020204" pitchFamily="34" charset="0"/>
                </a:rPr>
                <a:t>아이디어</a:t>
              </a:r>
              <a:endParaRPr lang="en-US" altLang="ko-KR" b="1" dirty="0">
                <a:solidFill>
                  <a:schemeClr val="bg1"/>
                </a:solidFill>
                <a:latin typeface="Noto Sans" panose="020B0502040504020204" pitchFamily="34" charset="0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6239222" y="2978582"/>
            <a:ext cx="4464496" cy="523220"/>
            <a:chOff x="6239222" y="2978582"/>
            <a:chExt cx="4464496" cy="523220"/>
          </a:xfrm>
        </p:grpSpPr>
        <p:sp>
          <p:nvSpPr>
            <p:cNvPr id="69" name="TextBox 13"/>
            <p:cNvSpPr txBox="1">
              <a:spLocks noChangeArrowheads="1"/>
            </p:cNvSpPr>
            <p:nvPr/>
          </p:nvSpPr>
          <p:spPr bwMode="auto">
            <a:xfrm>
              <a:off x="6239222" y="2978582"/>
              <a:ext cx="720082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800" b="1" dirty="0">
                  <a:solidFill>
                    <a:srgbClr val="6FCECD"/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02.</a:t>
              </a:r>
              <a:endParaRPr lang="ko-KR" altLang="en-US" sz="2800" b="1" dirty="0">
                <a:solidFill>
                  <a:srgbClr val="6FCECD"/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70" name="Text Box 5"/>
            <p:cNvSpPr txBox="1">
              <a:spLocks noChangeArrowheads="1"/>
            </p:cNvSpPr>
            <p:nvPr/>
          </p:nvSpPr>
          <p:spPr bwMode="auto">
            <a:xfrm>
              <a:off x="6978897" y="3040137"/>
              <a:ext cx="372482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b="1" dirty="0">
                  <a:solidFill>
                    <a:schemeClr val="bg1"/>
                  </a:solidFill>
                  <a:latin typeface="Noto Sans" panose="020B0502040504020204" pitchFamily="34" charset="0"/>
                </a:rPr>
                <a:t>ER-diagram</a:t>
              </a:r>
            </a:p>
          </p:txBody>
        </p:sp>
      </p:grpSp>
      <p:sp>
        <p:nvSpPr>
          <p:cNvPr id="72" name="TextBox 13"/>
          <p:cNvSpPr txBox="1">
            <a:spLocks noChangeArrowheads="1"/>
          </p:cNvSpPr>
          <p:nvPr/>
        </p:nvSpPr>
        <p:spPr bwMode="auto">
          <a:xfrm>
            <a:off x="6239222" y="3770670"/>
            <a:ext cx="72008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ko-KR" sz="2800" b="1" dirty="0">
                <a:solidFill>
                  <a:srgbClr val="6FCECD"/>
                </a:solidFill>
                <a:latin typeface="Noto Sans" panose="020B0502040504020204" pitchFamily="34" charset="0"/>
                <a:ea typeface="맑은 고딕" panose="020B0503020000020004" pitchFamily="50" charset="-127"/>
              </a:rPr>
              <a:t>03.</a:t>
            </a:r>
            <a:endParaRPr lang="ko-KR" altLang="en-US" sz="2800" b="1" dirty="0">
              <a:solidFill>
                <a:srgbClr val="6FCECD"/>
              </a:solidFill>
              <a:latin typeface="Noto Sans" panose="020B050204050402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73" name="Text Box 5"/>
          <p:cNvSpPr txBox="1">
            <a:spLocks noChangeArrowheads="1"/>
          </p:cNvSpPr>
          <p:nvPr/>
        </p:nvSpPr>
        <p:spPr bwMode="auto">
          <a:xfrm>
            <a:off x="6978897" y="3832225"/>
            <a:ext cx="3724821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b="1" dirty="0">
                <a:solidFill>
                  <a:schemeClr val="bg1"/>
                </a:solidFill>
                <a:latin typeface="Noto Sans" panose="020B0502040504020204" pitchFamily="34" charset="0"/>
              </a:rPr>
              <a:t>코드</a:t>
            </a:r>
            <a:endParaRPr lang="en-US" altLang="ko-KR" b="1" dirty="0">
              <a:solidFill>
                <a:schemeClr val="bg1"/>
              </a:solidFill>
              <a:latin typeface="Noto Sans" panose="020B0502040504020204" pitchFamily="34" charset="0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6239222" y="4562758"/>
            <a:ext cx="4464496" cy="523220"/>
            <a:chOff x="6239222" y="4562758"/>
            <a:chExt cx="4464496" cy="523220"/>
          </a:xfrm>
        </p:grpSpPr>
        <p:sp>
          <p:nvSpPr>
            <p:cNvPr id="75" name="TextBox 13"/>
            <p:cNvSpPr txBox="1">
              <a:spLocks noChangeArrowheads="1"/>
            </p:cNvSpPr>
            <p:nvPr/>
          </p:nvSpPr>
          <p:spPr bwMode="auto">
            <a:xfrm>
              <a:off x="6239222" y="4562758"/>
              <a:ext cx="720082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800" b="1" dirty="0">
                  <a:solidFill>
                    <a:srgbClr val="6FCECD"/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04.</a:t>
              </a:r>
              <a:endParaRPr lang="ko-KR" altLang="en-US" sz="2800" b="1" dirty="0">
                <a:solidFill>
                  <a:srgbClr val="6FCECD"/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76" name="Text Box 5"/>
            <p:cNvSpPr txBox="1">
              <a:spLocks noChangeArrowheads="1"/>
            </p:cNvSpPr>
            <p:nvPr/>
          </p:nvSpPr>
          <p:spPr bwMode="auto">
            <a:xfrm>
              <a:off x="6978897" y="4624313"/>
              <a:ext cx="372482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b="1" dirty="0">
                  <a:solidFill>
                    <a:schemeClr val="bg1"/>
                  </a:solidFill>
                  <a:latin typeface="Noto Sans" panose="020B0502040504020204" pitchFamily="34" charset="0"/>
                </a:rPr>
                <a:t>시스템 아키텍처</a:t>
              </a:r>
              <a:endParaRPr lang="en-US" altLang="ko-KR" b="1" dirty="0">
                <a:solidFill>
                  <a:schemeClr val="bg1"/>
                </a:solidFill>
                <a:latin typeface="Noto Sans" panose="020B0502040504020204" pitchFamily="34" charset="0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6239222" y="5354846"/>
            <a:ext cx="4464496" cy="523220"/>
            <a:chOff x="6239222" y="5354846"/>
            <a:chExt cx="4464496" cy="523220"/>
          </a:xfrm>
        </p:grpSpPr>
        <p:sp>
          <p:nvSpPr>
            <p:cNvPr id="78" name="TextBox 13"/>
            <p:cNvSpPr txBox="1">
              <a:spLocks noChangeArrowheads="1"/>
            </p:cNvSpPr>
            <p:nvPr/>
          </p:nvSpPr>
          <p:spPr bwMode="auto">
            <a:xfrm>
              <a:off x="6239222" y="5354846"/>
              <a:ext cx="720082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800" b="1" dirty="0">
                  <a:solidFill>
                    <a:srgbClr val="6FCECD"/>
                  </a:solidFill>
                  <a:latin typeface="Noto Sans" panose="020B0502040504020204" pitchFamily="34" charset="0"/>
                  <a:ea typeface="맑은 고딕" panose="020B0503020000020004" pitchFamily="50" charset="-127"/>
                </a:rPr>
                <a:t>05.</a:t>
              </a:r>
              <a:endParaRPr lang="ko-KR" altLang="en-US" sz="2800" b="1" dirty="0">
                <a:solidFill>
                  <a:srgbClr val="6FCECD"/>
                </a:solidFill>
                <a:latin typeface="Noto Sans" panose="020B0502040504020204" pitchFamily="34" charset="0"/>
                <a:ea typeface="맑은 고딕" panose="020B0503020000020004" pitchFamily="50" charset="-127"/>
              </a:endParaRPr>
            </a:p>
          </p:txBody>
        </p:sp>
        <p:sp>
          <p:nvSpPr>
            <p:cNvPr id="79" name="Text Box 5"/>
            <p:cNvSpPr txBox="1">
              <a:spLocks noChangeArrowheads="1"/>
            </p:cNvSpPr>
            <p:nvPr/>
          </p:nvSpPr>
          <p:spPr bwMode="auto">
            <a:xfrm>
              <a:off x="6978897" y="5416401"/>
              <a:ext cx="372482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b="1" dirty="0">
                  <a:solidFill>
                    <a:schemeClr val="bg1"/>
                  </a:solidFill>
                  <a:latin typeface="Noto Sans" panose="020B0502040504020204" pitchFamily="34" charset="0"/>
                </a:rPr>
                <a:t>시연</a:t>
              </a:r>
              <a:endParaRPr lang="en-US" altLang="ko-KR" b="1" dirty="0">
                <a:solidFill>
                  <a:schemeClr val="bg1"/>
                </a:solidFill>
                <a:latin typeface="Noto Sans" panose="020B0502040504020204" pitchFamily="34" charset="0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637838" y="2656211"/>
            <a:ext cx="3888432" cy="1090404"/>
            <a:chOff x="8598682" y="976754"/>
            <a:chExt cx="3888432" cy="1090404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8598682" y="1543938"/>
              <a:ext cx="3888432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800" b="1" dirty="0">
                  <a:solidFill>
                    <a:schemeClr val="bg1"/>
                  </a:solidFill>
                  <a:latin typeface="Noto Sans" panose="020B0502040504020204" pitchFamily="34" charset="0"/>
                  <a:cs typeface="굴림" pitchFamily="50" charset="-127"/>
                </a:rPr>
                <a:t>IDEA</a:t>
              </a: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0074846" y="976754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>
                  <a:solidFill>
                    <a:srgbClr val="6FCECD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굴림" pitchFamily="50" charset="-127"/>
                </a:rPr>
                <a:t>01</a:t>
              </a:r>
              <a:endParaRPr kumimoji="1" lang="ko-KR" altLang="ko-KR" sz="4000" b="1" dirty="0">
                <a:solidFill>
                  <a:srgbClr val="6FCECD"/>
                </a:solidFill>
                <a:latin typeface="Noto Sans" panose="020B0502040504020204" pitchFamily="34" charset="0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5951190" y="1944871"/>
            <a:ext cx="4078983" cy="30802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자동 재고 관리</a:t>
            </a:r>
            <a:endParaRPr kumimoji="1" lang="en-US" altLang="ko-KR" dirty="0">
              <a:solidFill>
                <a:schemeClr val="bg1"/>
              </a:solidFill>
              <a:latin typeface="Noto Sans" pitchFamily="34" charset="0"/>
              <a:cs typeface="굴림" pitchFamily="50" charset="-127"/>
            </a:endParaRPr>
          </a:p>
          <a:p>
            <a:pPr marR="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-</a:t>
            </a:r>
            <a:r>
              <a:rPr kumimoji="1" lang="ko-KR" altLang="en-US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 메뉴 관리</a:t>
            </a:r>
            <a:endParaRPr kumimoji="1" lang="en-US" altLang="ko-KR" dirty="0">
              <a:solidFill>
                <a:schemeClr val="bg1"/>
              </a:solidFill>
              <a:latin typeface="Noto Sans" pitchFamily="34" charset="0"/>
              <a:cs typeface="굴림" pitchFamily="50" charset="-127"/>
            </a:endParaRPr>
          </a:p>
          <a:p>
            <a:pPr marR="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-</a:t>
            </a:r>
            <a:r>
              <a:rPr kumimoji="1" lang="ko-KR" altLang="en-US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 레시피 관리</a:t>
            </a:r>
            <a:endParaRPr kumimoji="1" lang="en-US" altLang="ko-KR" dirty="0">
              <a:solidFill>
                <a:schemeClr val="bg1"/>
              </a:solidFill>
              <a:latin typeface="Noto Sans" pitchFamily="34" charset="0"/>
              <a:cs typeface="굴림" pitchFamily="50" charset="-127"/>
            </a:endParaRPr>
          </a:p>
          <a:p>
            <a:pPr marR="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2. </a:t>
            </a:r>
            <a:r>
              <a:rPr kumimoji="1" lang="ko-KR" altLang="en-US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직원 </a:t>
            </a:r>
            <a:r>
              <a:rPr kumimoji="1" lang="ko-KR" altLang="en-US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관리</a:t>
            </a:r>
            <a:endParaRPr kumimoji="1" lang="en-US" altLang="ko-KR" dirty="0">
              <a:solidFill>
                <a:schemeClr val="bg1"/>
              </a:solidFill>
              <a:latin typeface="Noto Sans" pitchFamily="34" charset="0"/>
              <a:cs typeface="굴림" pitchFamily="50" charset="-127"/>
            </a:endParaRPr>
          </a:p>
          <a:p>
            <a:pPr marR="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1" lang="en-US" altLang="ko-KR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=&gt; </a:t>
            </a:r>
            <a:r>
              <a:rPr kumimoji="1" lang="ko-KR" altLang="en-US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통합 관리 시스템</a:t>
            </a:r>
            <a:endParaRPr kumimoji="1" lang="en-US" altLang="ko-KR" dirty="0">
              <a:solidFill>
                <a:schemeClr val="bg1"/>
              </a:solidFill>
              <a:latin typeface="Noto Sans" pitchFamily="34" charset="0"/>
              <a:cs typeface="굴림" pitchFamily="50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637838" y="2656211"/>
            <a:ext cx="3888432" cy="1090404"/>
            <a:chOff x="8598682" y="976754"/>
            <a:chExt cx="3888432" cy="1090404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8598682" y="1543938"/>
              <a:ext cx="3888432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800" b="1" dirty="0">
                  <a:solidFill>
                    <a:schemeClr val="bg1"/>
                  </a:solidFill>
                  <a:latin typeface="Noto Sans" panose="020B0502040504020204" pitchFamily="34" charset="0"/>
                  <a:cs typeface="굴림" pitchFamily="50" charset="-127"/>
                </a:rPr>
                <a:t>ER-diagram</a:t>
              </a: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0074846" y="976754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>
                  <a:solidFill>
                    <a:srgbClr val="6FCECD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굴림" pitchFamily="50" charset="-127"/>
                </a:rPr>
                <a:t>02</a:t>
              </a:r>
              <a:endParaRPr kumimoji="1" lang="ko-KR" altLang="ko-KR" sz="4000" b="1" dirty="0">
                <a:solidFill>
                  <a:srgbClr val="6FCECD"/>
                </a:solidFill>
                <a:latin typeface="Noto Sans" panose="020B0502040504020204" pitchFamily="34" charset="0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8B1AFCBE-C680-4991-B8F0-D2E35E1C8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110" y="1917626"/>
            <a:ext cx="5567789" cy="342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176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637838" y="2656211"/>
            <a:ext cx="3888432" cy="1090404"/>
            <a:chOff x="8598682" y="976754"/>
            <a:chExt cx="3888432" cy="1090404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8598682" y="1543938"/>
              <a:ext cx="3888432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2800" b="1" dirty="0">
                  <a:solidFill>
                    <a:schemeClr val="bg1"/>
                  </a:solidFill>
                  <a:latin typeface="Noto Sans" panose="020B0502040504020204" pitchFamily="34" charset="0"/>
                  <a:cs typeface="굴림" pitchFamily="50" charset="-127"/>
                </a:rPr>
                <a:t>코드</a:t>
              </a:r>
              <a:endParaRPr kumimoji="1" lang="en-US" altLang="ko-KR" sz="2800" b="1" dirty="0">
                <a:solidFill>
                  <a:schemeClr val="bg1"/>
                </a:solidFill>
                <a:latin typeface="Noto Sans" panose="020B0502040504020204" pitchFamily="34" charset="0"/>
                <a:cs typeface="굴림" pitchFamily="50" charset="-127"/>
              </a:endParaRP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0074846" y="976754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>
                  <a:solidFill>
                    <a:srgbClr val="6FCECD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굴림" pitchFamily="50" charset="-127"/>
                </a:rPr>
                <a:t>03</a:t>
              </a:r>
              <a:endParaRPr kumimoji="1" lang="ko-KR" altLang="ko-KR" sz="4000" b="1" dirty="0">
                <a:solidFill>
                  <a:srgbClr val="6FCECD"/>
                </a:solidFill>
                <a:latin typeface="Noto Sans" panose="020B0502040504020204" pitchFamily="34" charset="0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5807174" y="2686967"/>
            <a:ext cx="4078983" cy="12336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SQL </a:t>
            </a:r>
            <a:r>
              <a:rPr kumimoji="1" lang="ko-KR" altLang="en-US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및 데이터베이스 연동 코드</a:t>
            </a:r>
            <a:endParaRPr kumimoji="1" lang="en-US" altLang="ko-KR" dirty="0">
              <a:solidFill>
                <a:schemeClr val="bg1"/>
              </a:solidFill>
              <a:latin typeface="Noto Sans" pitchFamily="34" charset="0"/>
              <a:cs typeface="굴림" pitchFamily="50" charset="-127"/>
            </a:endParaRP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페이지 코드</a:t>
            </a:r>
            <a:endParaRPr kumimoji="1" lang="en-US" altLang="ko-KR" dirty="0">
              <a:solidFill>
                <a:schemeClr val="bg1"/>
              </a:solidFill>
              <a:latin typeface="Noto Sans" pitchFamily="34" charset="0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1665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코드</a:t>
            </a:r>
          </a:p>
        </p:txBody>
      </p:sp>
      <p:pic>
        <p:nvPicPr>
          <p:cNvPr id="3" name="내용 개체 틀 2">
            <a:extLst>
              <a:ext uri="{FF2B5EF4-FFF2-40B4-BE49-F238E27FC236}">
                <a16:creationId xmlns:a16="http://schemas.microsoft.com/office/drawing/2014/main" id="{AB8CB5BD-2DA3-4023-8328-EFE9C2CABA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574" y="2220420"/>
            <a:ext cx="6457950" cy="35909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C11B75A-7712-4D0E-B592-B1C020292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106" y="1184862"/>
            <a:ext cx="4323741" cy="566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08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SQL </a:t>
            </a:r>
            <a:r>
              <a:rPr lang="ko-KR" altLang="en-US" dirty="0"/>
              <a:t>문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F045C94-58C1-421E-B64D-F55092C72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42" y="2444401"/>
            <a:ext cx="7639050" cy="309562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0FC9488-B89C-4128-8F35-013125AF9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3113" y="1096614"/>
            <a:ext cx="50673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565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637838" y="2656211"/>
            <a:ext cx="3888432" cy="1090404"/>
            <a:chOff x="8598682" y="976754"/>
            <a:chExt cx="3888432" cy="1090404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8598682" y="1543938"/>
              <a:ext cx="3888432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ko-KR" altLang="en-US" sz="2800" b="1" dirty="0">
                  <a:solidFill>
                    <a:schemeClr val="bg1"/>
                  </a:solidFill>
                  <a:latin typeface="Noto Sans" panose="020B0502040504020204" pitchFamily="34" charset="0"/>
                  <a:cs typeface="굴림" pitchFamily="50" charset="-127"/>
                </a:rPr>
                <a:t>시스템 </a:t>
              </a:r>
              <a:r>
                <a:rPr kumimoji="1" lang="ko-KR" altLang="en-US" sz="2800" b="1" dirty="0" err="1">
                  <a:solidFill>
                    <a:schemeClr val="bg1"/>
                  </a:solidFill>
                  <a:latin typeface="Noto Sans" panose="020B0502040504020204" pitchFamily="34" charset="0"/>
                  <a:cs typeface="굴림" pitchFamily="50" charset="-127"/>
                </a:rPr>
                <a:t>아키텍쳐</a:t>
              </a:r>
              <a:endParaRPr kumimoji="1" lang="en-US" altLang="ko-KR" sz="2800" b="1" dirty="0">
                <a:solidFill>
                  <a:schemeClr val="bg1"/>
                </a:solidFill>
                <a:latin typeface="Noto Sans" panose="020B0502040504020204" pitchFamily="34" charset="0"/>
                <a:cs typeface="굴림" pitchFamily="50" charset="-127"/>
              </a:endParaRP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0074846" y="976754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>
                  <a:solidFill>
                    <a:srgbClr val="6FCECD"/>
                  </a:solidFill>
                  <a:latin typeface="Noto Sans" panose="020B0502040504020204" pitchFamily="34" charset="0"/>
                  <a:ea typeface="맑은 고딕" panose="020B0503020000020004" pitchFamily="50" charset="-127"/>
                  <a:cs typeface="굴림" pitchFamily="50" charset="-127"/>
                </a:rPr>
                <a:t>04</a:t>
              </a:r>
              <a:endParaRPr kumimoji="1" lang="ko-KR" altLang="ko-KR" sz="4000" b="1" dirty="0">
                <a:solidFill>
                  <a:srgbClr val="6FCECD"/>
                </a:solidFill>
                <a:latin typeface="Noto Sans" panose="020B0502040504020204" pitchFamily="34" charset="0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5582746" y="2812990"/>
            <a:ext cx="4078983" cy="12336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시스템 구조</a:t>
            </a:r>
            <a:endParaRPr kumimoji="1" lang="en-US" altLang="ko-KR" dirty="0">
              <a:solidFill>
                <a:schemeClr val="bg1"/>
              </a:solidFill>
              <a:latin typeface="Noto Sans" pitchFamily="34" charset="0"/>
              <a:cs typeface="굴림" pitchFamily="50" charset="-127"/>
            </a:endParaRP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dirty="0">
                <a:solidFill>
                  <a:schemeClr val="bg1"/>
                </a:solidFill>
                <a:latin typeface="Noto Sans" pitchFamily="34" charset="0"/>
                <a:cs typeface="굴림" pitchFamily="50" charset="-127"/>
              </a:rPr>
              <a:t>사용한 개발 언어 및 도구</a:t>
            </a:r>
            <a:endParaRPr kumimoji="1" lang="en-US" altLang="ko-KR" dirty="0">
              <a:solidFill>
                <a:schemeClr val="bg1"/>
              </a:solidFill>
              <a:latin typeface="Noto Sans" pitchFamily="34" charset="0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7905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시스템 구조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8B587CD-CA78-479F-ABCC-A0F4768D9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638" y="1701602"/>
            <a:ext cx="3753594" cy="446648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F43C9DB8-8BA1-4DAA-B5F5-F0AA6D79CC71}"/>
              </a:ext>
            </a:extLst>
          </p:cNvPr>
          <p:cNvSpPr/>
          <p:nvPr/>
        </p:nvSpPr>
        <p:spPr>
          <a:xfrm>
            <a:off x="7684998" y="1330547"/>
            <a:ext cx="151216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초기화면</a:t>
            </a:r>
            <a:r>
              <a:rPr lang="en-US" altLang="ko-KR" dirty="0"/>
              <a:t>(</a:t>
            </a:r>
            <a:r>
              <a:rPr lang="ko-KR" altLang="en-US" dirty="0"/>
              <a:t>로그인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D1F2547-E234-4BD0-86A4-BB9D5D90FC13}"/>
              </a:ext>
            </a:extLst>
          </p:cNvPr>
          <p:cNvSpPr/>
          <p:nvPr/>
        </p:nvSpPr>
        <p:spPr>
          <a:xfrm>
            <a:off x="6217115" y="4555689"/>
            <a:ext cx="151216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 </a:t>
            </a:r>
            <a:endParaRPr lang="en-US" altLang="ko-KR" dirty="0"/>
          </a:p>
          <a:p>
            <a:pPr algn="ctr"/>
            <a:r>
              <a:rPr lang="ko-KR" altLang="en-US" dirty="0"/>
              <a:t>수정 화면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CE55F43-0D85-488B-B116-D2C4879FA58D}"/>
              </a:ext>
            </a:extLst>
          </p:cNvPr>
          <p:cNvSpPr/>
          <p:nvPr/>
        </p:nvSpPr>
        <p:spPr>
          <a:xfrm>
            <a:off x="6216163" y="3407116"/>
            <a:ext cx="151216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재고 및 </a:t>
            </a:r>
            <a:endParaRPr lang="en-US" altLang="ko-KR" dirty="0"/>
          </a:p>
          <a:p>
            <a:pPr algn="ctr"/>
            <a:r>
              <a:rPr lang="ko-KR" altLang="en-US" dirty="0"/>
              <a:t>메뉴 관리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4FC684D-D42E-47C2-BAAC-CB73476B1439}"/>
              </a:ext>
            </a:extLst>
          </p:cNvPr>
          <p:cNvSpPr/>
          <p:nvPr/>
        </p:nvSpPr>
        <p:spPr>
          <a:xfrm>
            <a:off x="9227554" y="3429794"/>
            <a:ext cx="151216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직원관리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D7E01BD-2A7E-45DE-AF43-D2727ECB67C7}"/>
              </a:ext>
            </a:extLst>
          </p:cNvPr>
          <p:cNvSpPr/>
          <p:nvPr/>
        </p:nvSpPr>
        <p:spPr>
          <a:xfrm>
            <a:off x="7684998" y="2395898"/>
            <a:ext cx="151216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메인화면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B2FB722-035D-464C-8C1A-2ECD5BB3CC14}"/>
              </a:ext>
            </a:extLst>
          </p:cNvPr>
          <p:cNvSpPr/>
          <p:nvPr/>
        </p:nvSpPr>
        <p:spPr>
          <a:xfrm>
            <a:off x="5735166" y="1979863"/>
            <a:ext cx="1656184" cy="64807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로그인처리</a:t>
            </a:r>
            <a:endParaRPr lang="ko-KR" altLang="en-US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DBF582C-7947-473D-BD48-254A0A28D94A}"/>
              </a:ext>
            </a:extLst>
          </p:cNvPr>
          <p:cNvSpPr/>
          <p:nvPr/>
        </p:nvSpPr>
        <p:spPr>
          <a:xfrm>
            <a:off x="5757757" y="5826045"/>
            <a:ext cx="2448272" cy="64807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데이터베이스 갱신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D9A8E09-0B9E-45AE-8E51-9FA4E5277DEB}"/>
              </a:ext>
            </a:extLst>
          </p:cNvPr>
          <p:cNvSpPr/>
          <p:nvPr/>
        </p:nvSpPr>
        <p:spPr>
          <a:xfrm>
            <a:off x="9228232" y="4508798"/>
            <a:ext cx="1512168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 </a:t>
            </a:r>
            <a:endParaRPr lang="en-US" altLang="ko-KR" dirty="0"/>
          </a:p>
          <a:p>
            <a:pPr algn="ctr"/>
            <a:r>
              <a:rPr lang="ko-KR" altLang="en-US" dirty="0"/>
              <a:t>수정 화면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4ED3BFC6-331F-4906-967D-25AF942EEEE4}"/>
              </a:ext>
            </a:extLst>
          </p:cNvPr>
          <p:cNvSpPr/>
          <p:nvPr/>
        </p:nvSpPr>
        <p:spPr>
          <a:xfrm>
            <a:off x="8759503" y="5844052"/>
            <a:ext cx="2448272" cy="648072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데이터베이스 갱신</a:t>
            </a:r>
          </a:p>
        </p:txBody>
      </p:sp>
      <p:sp>
        <p:nvSpPr>
          <p:cNvPr id="21" name="화살표: 아래쪽 20">
            <a:extLst>
              <a:ext uri="{FF2B5EF4-FFF2-40B4-BE49-F238E27FC236}">
                <a16:creationId xmlns:a16="http://schemas.microsoft.com/office/drawing/2014/main" id="{C7E49A96-51F0-4ACF-8356-298AFC66E434}"/>
              </a:ext>
            </a:extLst>
          </p:cNvPr>
          <p:cNvSpPr/>
          <p:nvPr/>
        </p:nvSpPr>
        <p:spPr>
          <a:xfrm>
            <a:off x="8233470" y="2095576"/>
            <a:ext cx="432049" cy="429498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6EA47E56-2F35-44B5-B219-C6B5305354D2}"/>
              </a:ext>
            </a:extLst>
          </p:cNvPr>
          <p:cNvSpPr/>
          <p:nvPr/>
        </p:nvSpPr>
        <p:spPr>
          <a:xfrm rot="2943256">
            <a:off x="7296282" y="3010794"/>
            <a:ext cx="432049" cy="429498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E45F11DF-21C2-486F-8CAE-2F14A2A6EBE4}"/>
              </a:ext>
            </a:extLst>
          </p:cNvPr>
          <p:cNvSpPr/>
          <p:nvPr/>
        </p:nvSpPr>
        <p:spPr>
          <a:xfrm rot="18776204">
            <a:off x="9187850" y="3018899"/>
            <a:ext cx="432049" cy="429498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아래쪽 24">
            <a:extLst>
              <a:ext uri="{FF2B5EF4-FFF2-40B4-BE49-F238E27FC236}">
                <a16:creationId xmlns:a16="http://schemas.microsoft.com/office/drawing/2014/main" id="{7067CBBD-AF54-49DC-81D1-25B2BE26DD2F}"/>
              </a:ext>
            </a:extLst>
          </p:cNvPr>
          <p:cNvSpPr/>
          <p:nvPr/>
        </p:nvSpPr>
        <p:spPr>
          <a:xfrm>
            <a:off x="6756222" y="4132223"/>
            <a:ext cx="432049" cy="429498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화살표: 아래쪽 25">
            <a:extLst>
              <a:ext uri="{FF2B5EF4-FFF2-40B4-BE49-F238E27FC236}">
                <a16:creationId xmlns:a16="http://schemas.microsoft.com/office/drawing/2014/main" id="{D399FDB7-1023-4752-B4B9-FB056DA7E428}"/>
              </a:ext>
            </a:extLst>
          </p:cNvPr>
          <p:cNvSpPr/>
          <p:nvPr/>
        </p:nvSpPr>
        <p:spPr>
          <a:xfrm>
            <a:off x="9839622" y="4146721"/>
            <a:ext cx="432049" cy="429498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A417BAE0-5FC8-418D-8ED1-0B7C80133ECA}"/>
              </a:ext>
            </a:extLst>
          </p:cNvPr>
          <p:cNvCxnSpPr>
            <a:stCxn id="7" idx="5"/>
            <a:endCxn id="12" idx="1"/>
          </p:cNvCxnSpPr>
          <p:nvPr/>
        </p:nvCxnSpPr>
        <p:spPr>
          <a:xfrm rot="16200000" flipH="1">
            <a:off x="7323449" y="2358384"/>
            <a:ext cx="186907" cy="53619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914D1C70-C7E1-4DB5-87BB-28EDF6F0580E}"/>
              </a:ext>
            </a:extLst>
          </p:cNvPr>
          <p:cNvCxnSpPr>
            <a:stCxn id="4" idx="1"/>
            <a:endCxn id="7" idx="7"/>
          </p:cNvCxnSpPr>
          <p:nvPr/>
        </p:nvCxnSpPr>
        <p:spPr>
          <a:xfrm rot="10800000" flipV="1">
            <a:off x="7148808" y="1654583"/>
            <a:ext cx="536191" cy="4201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8B7A0789-79C5-4526-BAB1-3564185BA814}"/>
              </a:ext>
            </a:extLst>
          </p:cNvPr>
          <p:cNvCxnSpPr/>
          <p:nvPr/>
        </p:nvCxnSpPr>
        <p:spPr>
          <a:xfrm rot="16200000" flipH="1">
            <a:off x="6136096" y="5522911"/>
            <a:ext cx="746313" cy="1080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EE8CDE84-AB6C-4D09-8971-30153450D5BB}"/>
              </a:ext>
            </a:extLst>
          </p:cNvPr>
          <p:cNvCxnSpPr/>
          <p:nvPr/>
        </p:nvCxnSpPr>
        <p:spPr>
          <a:xfrm rot="5400000" flipH="1" flipV="1">
            <a:off x="7144459" y="5476205"/>
            <a:ext cx="640291" cy="9540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7650DF3E-998E-483F-A689-A6E1E40C425C}"/>
              </a:ext>
            </a:extLst>
          </p:cNvPr>
          <p:cNvCxnSpPr/>
          <p:nvPr/>
        </p:nvCxnSpPr>
        <p:spPr>
          <a:xfrm rot="16200000" flipH="1">
            <a:off x="9139942" y="5504904"/>
            <a:ext cx="746313" cy="1080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연결선: 꺾임 38">
            <a:extLst>
              <a:ext uri="{FF2B5EF4-FFF2-40B4-BE49-F238E27FC236}">
                <a16:creationId xmlns:a16="http://schemas.microsoft.com/office/drawing/2014/main" id="{FE820C8F-34EF-438F-BA58-10DE0C477ECE}"/>
              </a:ext>
            </a:extLst>
          </p:cNvPr>
          <p:cNvCxnSpPr/>
          <p:nvPr/>
        </p:nvCxnSpPr>
        <p:spPr>
          <a:xfrm rot="5400000" flipH="1" flipV="1">
            <a:off x="10148305" y="5458198"/>
            <a:ext cx="640291" cy="9540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11955</TotalTime>
  <Words>112</Words>
  <Application>Microsoft Office PowerPoint</Application>
  <PresentationFormat>사용자 지정</PresentationFormat>
  <Paragraphs>51</Paragraphs>
  <Slides>12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Noto Sans</vt:lpstr>
      <vt:lpstr>맑은 고딕</vt:lpstr>
      <vt:lpstr>굴림체</vt:lpstr>
      <vt:lpstr>굴림</vt:lpstr>
      <vt:lpstr>Arial</vt:lpstr>
      <vt:lpstr>Office 테마</vt:lpstr>
      <vt:lpstr>카페 통합 관리 시스템</vt:lpstr>
      <vt:lpstr>PowerPoint 프레젠테이션</vt:lpstr>
      <vt:lpstr>PowerPoint 프레젠테이션</vt:lpstr>
      <vt:lpstr>PowerPoint 프레젠테이션</vt:lpstr>
      <vt:lpstr>PowerPoint 프레젠테이션</vt:lpstr>
      <vt:lpstr>코드</vt:lpstr>
      <vt:lpstr>SQL 문</vt:lpstr>
      <vt:lpstr>PowerPoint 프레젠테이션</vt:lpstr>
      <vt:lpstr>시스템 구조</vt:lpstr>
      <vt:lpstr>개발 언어 및 도구</vt:lpstr>
      <vt:lpstr>PowerPoint 프레젠테이션</vt:lpstr>
      <vt:lpstr>THANK YOU</vt:lpstr>
    </vt:vector>
  </TitlesOfParts>
  <Company>(주) 예스폼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예스폼 템플릿</dc:title>
  <dc:creator>문서서식 예스폼(www.yesform.com) 김다혜</dc:creator>
  <cp:keywords>www.yesform.com</cp:keywords>
  <dc:description>본 문서의 저작권은 예스폼(yesform)에 있으며
무단 복제 배포시 법적인 제재를 받을 수 있습니다.</dc:description>
  <cp:lastModifiedBy>User</cp:lastModifiedBy>
  <cp:revision>1062</cp:revision>
  <dcterms:created xsi:type="dcterms:W3CDTF">2010-02-01T08:03:16Z</dcterms:created>
  <dcterms:modified xsi:type="dcterms:W3CDTF">2021-06-19T07:38:47Z</dcterms:modified>
</cp:coreProperties>
</file>

<file path=docProps/thumbnail.jpeg>
</file>